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87" r:id="rId6"/>
    <p:sldId id="288" r:id="rId7"/>
    <p:sldId id="289" r:id="rId8"/>
    <p:sldId id="29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2" r:id="rId20"/>
    <p:sldId id="273" r:id="rId21"/>
    <p:sldId id="274" r:id="rId22"/>
    <p:sldId id="275" r:id="rId23"/>
    <p:sldId id="276" r:id="rId24"/>
    <p:sldId id="280" r:id="rId25"/>
    <p:sldId id="293" r:id="rId26"/>
    <p:sldId id="279" r:id="rId27"/>
    <p:sldId id="281" r:id="rId28"/>
    <p:sldId id="278" r:id="rId29"/>
    <p:sldId id="277" r:id="rId30"/>
    <p:sldId id="282" r:id="rId31"/>
    <p:sldId id="283" r:id="rId32"/>
    <p:sldId id="284" r:id="rId33"/>
    <p:sldId id="285" r:id="rId34"/>
    <p:sldId id="286" r:id="rId35"/>
    <p:sldId id="294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1569FFA-B036-40DF-BAA3-8D09FA669B55}">
          <p14:sldIdLst>
            <p14:sldId id="256"/>
            <p14:sldId id="257"/>
            <p14:sldId id="259"/>
            <p14:sldId id="260"/>
            <p14:sldId id="287"/>
            <p14:sldId id="288"/>
            <p14:sldId id="289"/>
            <p14:sldId id="290"/>
          </p14:sldIdLst>
        </p14:section>
        <p14:section name="Convolutional Neural Networks" id="{956F3EF1-EDFB-46A5-BB5F-07ACFB7894E0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69"/>
            <p14:sldId id="272"/>
            <p14:sldId id="273"/>
            <p14:sldId id="274"/>
            <p14:sldId id="275"/>
            <p14:sldId id="276"/>
          </p14:sldIdLst>
        </p14:section>
        <p14:section name="Solution" id="{205BA5B7-B8E7-4F7F-8C78-AB871011CF53}">
          <p14:sldIdLst>
            <p14:sldId id="280"/>
            <p14:sldId id="293"/>
            <p14:sldId id="279"/>
            <p14:sldId id="281"/>
            <p14:sldId id="278"/>
            <p14:sldId id="277"/>
            <p14:sldId id="282"/>
            <p14:sldId id="283"/>
            <p14:sldId id="284"/>
            <p14:sldId id="285"/>
            <p14:sldId id="286"/>
            <p14:sldId id="294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EB20-7B58-434D-9D97-F3C1D9976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0D692-FD1B-47CA-A5F6-D7CACDD60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459CD-DBD1-40D1-AD9E-95879F87C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396B3-EF62-48A2-B62E-901BA712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E86BE-58E1-4AC8-A04F-6D9E93A7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8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C621-AFC8-4364-9979-3390AD27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9F325-3C3F-4D04-A378-7558D1F46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DDAC4-BDF2-4F9B-9039-5DB4A6E54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0AD67-8D5D-4938-8366-C8B117C3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9C3D-9D51-453D-8D8E-90F06CFE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13B4A-B3BC-41A7-846D-0F675F9F2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1D244-88A2-4E11-A5FE-E04BFBCB6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FCD53-3AC4-46A7-9F2D-BDE53C2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0533-6D72-4ED2-A953-B681BB19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C9553-EFAD-4C4F-9454-99324FD0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0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144-295F-4928-B223-8B3890CA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11E0C-AC99-4F3D-92E9-EEAABDA41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A3ECE-0A2C-4149-901E-1B674F86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150B3-2D35-4A73-A3E0-E7F19633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65E31-9D01-4350-AF4D-B452EDB1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0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088AB-3C53-4401-8C5F-645B202D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7980C-0E06-472D-BB04-67B6B09A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B6A6C-CCF7-489B-A42C-3FC66C580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4BD0C-2FCB-44AC-9830-B712D28C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8F97-65C5-481D-88C7-974F638F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83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C64E-A62C-4FEF-8C9A-EB9C7DDB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2C4B-5950-4F17-A8B2-BF1C6A138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2BE7A-8453-4393-BFA8-297EDB79D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5DA4B-714D-4A04-8931-D0EE89A5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E46E-F780-4C3A-A4C2-409B59C1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E6F93-F202-44C4-B251-A4B806D8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06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9F032-24CA-4987-9FBA-D9172EA9D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3F0D8-8906-4E74-9B71-941C515EA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21186-28E0-41F0-B633-1926446F5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77632-3236-4729-A11B-F78A3D339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87610-6217-43B5-BAEB-A017BCB30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ADC6-0FE1-4DAA-8575-C2AA57582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F2E9A-39FB-42B6-ABCE-32A88122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268A6-E0B1-4F50-8FCB-D6901B96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56CB-6E18-402D-A26D-87FE5D5C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6402B-4CA4-4512-9C2A-A707E942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C0D67-2B75-4881-858A-F0141F47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BDB5-568D-4A18-A2C1-0AE7C178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7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0D399-F275-455E-BC2F-7D41A2E7B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A4A4D-6B43-4A76-AA87-034B8AD53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0267E-2C96-47F5-BF89-75CCCD7F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6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4E6C-47AA-44AA-8820-4678AB10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17F6A-AABB-45F3-9250-924ABFE91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65C24-AB77-49C6-9BB9-EAAADE234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83421-35AD-4C23-A528-DE7386E04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6DC26-96ED-4D28-9395-C1586D5B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97392-850C-428F-B24B-4E751885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55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10D3-4F33-493C-AA6A-89350DC7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0FBB2-B9EA-41A7-9C03-BCAF66B37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8C00F-F854-439C-A130-639A4DC7B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C644F-237D-49FE-A3AC-F5EE92D56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0AFD3-F6AF-4186-80AE-13247CC0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DA756-FC69-466E-BAA3-DDFBA639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3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8F69B1-55FC-47C9-A1F6-5B6CABFA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2CF86-0EEF-4790-9505-B52313518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5E12B-BCE8-4E5C-AB7E-475A4502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F0637-7D3F-456B-A7E8-8E73B8A73A9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DD832-56DE-4287-8A73-818D0D1B2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131E1-CD1B-4187-B321-0552E38DF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3788B-8A2C-4522-83FF-A48ABB963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yerson.ca/~aharley/vis/conv/flat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bpGEKIUoau246KLvnGxzA8eYTgPpa0wU" TargetMode="External"/><Relationship Id="rId2" Type="http://schemas.openxmlformats.org/officeDocument/2006/relationships/hyperlink" Target="https://colab.research.google.com/drive/1YJp7ch1YGga7GiXqizX4bBvevImG1IDM#scrollTo=fC69LnUIoc0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/dogs-vs-cats-redux-kernels-edition/data" TargetMode="External"/><Relationship Id="rId4" Type="http://schemas.openxmlformats.org/officeDocument/2006/relationships/hyperlink" Target="https://www.kaggle.com/kasudy/assira4000divided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6A78D-3755-4D37-9FF3-B65425DAA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dirty="0"/>
              <a:t>Dogs vs Cats</a:t>
            </a:r>
            <a:br>
              <a:rPr lang="en-US" dirty="0"/>
            </a:br>
            <a:r>
              <a:rPr lang="en-US" sz="2700" dirty="0"/>
              <a:t>Covnet classifier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5DD2B-DBD9-4A7B-B1EB-5B7FF63DD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By Rajat Shrestha</a:t>
            </a:r>
          </a:p>
          <a:p>
            <a:pPr algn="l"/>
            <a:r>
              <a:rPr lang="en-US" dirty="0"/>
              <a:t>L3C4 Islington College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84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0D5D-9CDA-455E-A110-8606C56C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3545A397-D497-4B19-8CC3-3DCE46A6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235035" cy="378541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Known as Artificial Neural Networks(ANN)</a:t>
            </a:r>
          </a:p>
          <a:p>
            <a:pPr>
              <a:lnSpc>
                <a:spcPct val="120000"/>
              </a:lnSpc>
            </a:pPr>
            <a:r>
              <a:rPr lang="en-GB" dirty="0"/>
              <a:t>Networks of multiple Perceptrons loosely modelled after a biological brain </a:t>
            </a:r>
          </a:p>
          <a:p>
            <a:pPr>
              <a:lnSpc>
                <a:spcPct val="120000"/>
              </a:lnSpc>
            </a:pPr>
            <a:r>
              <a:rPr lang="en-GB" dirty="0"/>
              <a:t>A deep neural network is a type of ANN with hidden layers(layer of neurons between the input and output layers) </a:t>
            </a:r>
          </a:p>
          <a:p>
            <a:pPr>
              <a:lnSpc>
                <a:spcPct val="120000"/>
              </a:lnSpc>
            </a:pPr>
            <a:r>
              <a:rPr lang="en-GB" dirty="0"/>
              <a:t>Deep neural Networks are also known as Multi-Layered Perceptrons due to their arrangements of neurons 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GB" dirty="0"/>
              <a:t>Each connection in a neural network enables the neuron to transmit a signal to other neurons. </a:t>
            </a:r>
          </a:p>
          <a:p>
            <a:pPr>
              <a:lnSpc>
                <a:spcPct val="120000"/>
              </a:lnSpc>
            </a:pPr>
            <a:r>
              <a:rPr lang="en-GB" dirty="0"/>
              <a:t>Neural networks often consist of large numbers of “neurons”. </a:t>
            </a:r>
            <a:endParaRPr lang="en-US" dirty="0"/>
          </a:p>
        </p:txBody>
      </p:sp>
      <p:pic>
        <p:nvPicPr>
          <p:cNvPr id="3076" name="Picture 4" descr="Image result for neural network">
            <a:extLst>
              <a:ext uri="{FF2B5EF4-FFF2-40B4-BE49-F238E27FC236}">
                <a16:creationId xmlns:a16="http://schemas.microsoft.com/office/drawing/2014/main" id="{2355726E-5245-4AF3-8832-AC7D026A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629266"/>
            <a:ext cx="6667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27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DCF7-363E-434D-BB2C-763ED6898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Convolutional Neural Network</a:t>
            </a:r>
          </a:p>
        </p:txBody>
      </p:sp>
      <p:sp>
        <p:nvSpPr>
          <p:cNvPr id="13" name="Content Placeholder 3077">
            <a:extLst>
              <a:ext uri="{FF2B5EF4-FFF2-40B4-BE49-F238E27FC236}">
                <a16:creationId xmlns:a16="http://schemas.microsoft.com/office/drawing/2014/main" id="{A7C21BE8-FC46-4228-87FA-9E39DD4D3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Feed forward Neural network (FFNN)</a:t>
            </a:r>
          </a:p>
          <a:p>
            <a:r>
              <a:rPr lang="en-US" sz="2000"/>
              <a:t>Space Invariant Artificial Neural Networks (SIANN)</a:t>
            </a:r>
          </a:p>
          <a:p>
            <a:r>
              <a:rPr lang="en-US" sz="2000"/>
              <a:t>Consists of:</a:t>
            </a:r>
          </a:p>
          <a:p>
            <a:pPr lvl="1"/>
            <a:r>
              <a:rPr lang="en-US" sz="2000"/>
              <a:t>Convolutional Layer</a:t>
            </a:r>
          </a:p>
          <a:p>
            <a:pPr lvl="1"/>
            <a:r>
              <a:rPr lang="en-US" sz="2000"/>
              <a:t>Activation Function</a:t>
            </a:r>
          </a:p>
          <a:p>
            <a:pPr lvl="1"/>
            <a:r>
              <a:rPr lang="en-US" sz="2000"/>
              <a:t>Pooling Layer</a:t>
            </a:r>
          </a:p>
          <a:p>
            <a:pPr lvl="1"/>
            <a:r>
              <a:rPr lang="en-US" sz="2000"/>
              <a:t>Fully Connected Layer</a:t>
            </a:r>
          </a:p>
          <a:p>
            <a:r>
              <a:rPr lang="en-US" sz="2000"/>
              <a:t>Good for Classifying Images</a:t>
            </a:r>
          </a:p>
          <a:p>
            <a:r>
              <a:rPr lang="en-US" sz="2000"/>
              <a:t>Embarrassingly parallel		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1BD2F84-32EE-40DF-8CC7-F1264DA3C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6" r="14385" b="1"/>
          <a:stretch/>
        </p:blipFill>
        <p:spPr bwMode="auto">
          <a:xfrm>
            <a:off x="5120640" y="1904281"/>
            <a:ext cx="623316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97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A890C-AF31-4CB1-AD25-B70FB74A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/>
              <a:t>Convolution operation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12BE7F-0D54-4285-A4CF-F552D48E4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42091" cy="3399518"/>
          </a:xfrm>
        </p:spPr>
        <p:txBody>
          <a:bodyPr>
            <a:normAutofit/>
          </a:bodyPr>
          <a:lstStyle/>
          <a:p>
            <a:r>
              <a:rPr lang="en-GB" sz="2000" dirty="0"/>
              <a:t>The main purpose of a convolution operation is to:</a:t>
            </a:r>
          </a:p>
          <a:p>
            <a:pPr lvl="1"/>
            <a:r>
              <a:rPr lang="en-GB" sz="2000" dirty="0"/>
              <a:t>Detect patterns</a:t>
            </a:r>
          </a:p>
          <a:p>
            <a:pPr lvl="1"/>
            <a:r>
              <a:rPr lang="en-GB" sz="2000" dirty="0"/>
              <a:t>Basic Shapes</a:t>
            </a:r>
          </a:p>
          <a:p>
            <a:pPr lvl="1"/>
            <a:r>
              <a:rPr lang="en-GB" sz="2000" dirty="0"/>
              <a:t>Makes these details sharper</a:t>
            </a:r>
          </a:p>
          <a:p>
            <a:r>
              <a:rPr lang="en-GB" sz="2000" dirty="0"/>
              <a:t>Uses a kernel which strides throughout the input image.</a:t>
            </a:r>
          </a:p>
          <a:p>
            <a:r>
              <a:rPr lang="en-GB" sz="2000" dirty="0"/>
              <a:t>The Convolution operation is usually followed by an activation layer</a:t>
            </a:r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  <a:p>
            <a:pPr marL="457200" lvl="1" indent="0">
              <a:buNone/>
            </a:pPr>
            <a:endParaRPr lang="en-GB" sz="2000" dirty="0"/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081034-F599-4715-ABBE-DC7B4CE763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05142" y="0"/>
            <a:ext cx="3583810" cy="261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7F712D-CAF2-45B6-8BA9-C20F449BFD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6113" y="2504661"/>
            <a:ext cx="4906828" cy="43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164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4EEA-81C3-4576-BD21-4916358C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4E33-5197-4A95-BBAA-3A070DAB8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1999029"/>
          </a:xfrm>
        </p:spPr>
        <p:txBody>
          <a:bodyPr>
            <a:normAutofit/>
          </a:bodyPr>
          <a:lstStyle/>
          <a:p>
            <a:r>
              <a:rPr lang="en-US" sz="1800" dirty="0"/>
              <a:t>Convolution matrix, or mask is a small matrix.</a:t>
            </a:r>
          </a:p>
          <a:p>
            <a:r>
              <a:rPr lang="en-US" sz="1800" dirty="0"/>
              <a:t>It is the fundamental operation in CNN</a:t>
            </a:r>
          </a:p>
          <a:p>
            <a:r>
              <a:rPr lang="en-GB" sz="1800" dirty="0"/>
              <a:t>When multiplied with the same sized part of the image will produce the new image with added effects. </a:t>
            </a:r>
          </a:p>
          <a:p>
            <a:r>
              <a:rPr lang="en-GB" sz="1800" dirty="0"/>
              <a:t>A convolution operation will reduce the size of the image but can easily be mitigated by adding a masking layer to the input image.</a:t>
            </a:r>
            <a:endParaRPr lang="en-US" sz="1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D8FEB7-DDFE-41EA-99E3-AC20287673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392" y="3058512"/>
            <a:ext cx="2546487" cy="289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B4349F-0324-46EB-B66D-FFE24CA771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268" y="436286"/>
            <a:ext cx="2002734" cy="212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43AF65-CA0E-41DB-9349-669F4B5CA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16367"/>
            <a:ext cx="4636451" cy="1972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7F155-7CBB-45E1-A0DB-B2FE62FDB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383" y="4440445"/>
            <a:ext cx="3113423" cy="19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448E-08B7-4F78-A67B-7D32D1CA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0080"/>
            <a:ext cx="2968487" cy="23042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Convolution operations in RGB images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8B9739-B61F-4BD7-B86D-AA96DDC50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6392"/>
            <a:ext cx="2770632" cy="3081528"/>
          </a:xfrm>
        </p:spPr>
        <p:txBody>
          <a:bodyPr>
            <a:normAutofit/>
          </a:bodyPr>
          <a:lstStyle/>
          <a:p>
            <a:r>
              <a:rPr lang="en-US" sz="1800" dirty="0"/>
              <a:t>Convolution operation basically the same </a:t>
            </a:r>
          </a:p>
          <a:p>
            <a:r>
              <a:rPr lang="en-US" sz="1800" dirty="0"/>
              <a:t>Each layer will have its own convolution operation</a:t>
            </a:r>
          </a:p>
          <a:p>
            <a:r>
              <a:rPr lang="en-US" sz="1800" dirty="0"/>
              <a:t>The output of all of the convolutions will be added to give the final results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DF3040-C337-4A11-9FA2-0E6197BFAE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6686" y="1118152"/>
            <a:ext cx="8216347" cy="462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16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6CBA-1ECE-4869-AB70-1532614D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 and Max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C2053-8343-4C78-9703-65E8CF0F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5746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GB" sz="1900" dirty="0"/>
              <a:t>Similar to convolution operation the ﬁlter is applied using a sliding window approach. 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The pooling layer applies a ﬁxed operator, usually either max or average. 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Pooling has hyperparameters: </a:t>
            </a:r>
          </a:p>
          <a:p>
            <a:pPr lvl="1">
              <a:lnSpc>
                <a:spcPct val="120000"/>
              </a:lnSpc>
            </a:pPr>
            <a:r>
              <a:rPr lang="en-GB" sz="1700" dirty="0"/>
              <a:t>the size of the ﬁlter and the stride. </a:t>
            </a:r>
          </a:p>
          <a:p>
            <a:pPr lvl="1">
              <a:lnSpc>
                <a:spcPct val="120000"/>
              </a:lnSpc>
            </a:pPr>
            <a:r>
              <a:rPr lang="en-GB" sz="1700" dirty="0"/>
              <a:t>An example of max pooling with ﬁlter of size 2 and stride 2 is by shrinking the 2 by 2 matrix to a single maximum value within the matrix as shown 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Pooling is applied after a convolution layer to highlight the main feature. 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Depth of the image is conserved unlike in convolution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Max pooling is used more often since it gives results by highlighting the main feature and decreasing the chance of overfitting. </a:t>
            </a:r>
          </a:p>
          <a:p>
            <a:pPr>
              <a:lnSpc>
                <a:spcPct val="120000"/>
              </a:lnSpc>
            </a:pPr>
            <a:r>
              <a:rPr lang="en-GB" sz="1900" dirty="0"/>
              <a:t>Pooling contributes to the increased accuracy of the model and improves the speed of training due to the reduction in the number of parameters of the neural network</a:t>
            </a:r>
            <a:endParaRPr lang="en-US" sz="1900" dirty="0"/>
          </a:p>
        </p:txBody>
      </p:sp>
      <p:pic>
        <p:nvPicPr>
          <p:cNvPr id="4098" name="Picture 2" descr="Image result for max pooling vs average pooling">
            <a:extLst>
              <a:ext uri="{FF2B5EF4-FFF2-40B4-BE49-F238E27FC236}">
                <a16:creationId xmlns:a16="http://schemas.microsoft.com/office/drawing/2014/main" id="{C445F437-5AB6-4341-A587-341C02568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946" y="1973342"/>
            <a:ext cx="4208585" cy="291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0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3A75-35F3-4DB7-90B0-324BC7BB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Convolution and Pooling in CNN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3307D-3AE6-4449-9AC4-685ACB2A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0513" cy="4351338"/>
          </a:xfrm>
        </p:spPr>
        <p:txBody>
          <a:bodyPr>
            <a:normAutofit/>
          </a:bodyPr>
          <a:lstStyle/>
          <a:p>
            <a:r>
              <a:rPr lang="en-US" sz="1600" dirty="0"/>
              <a:t>The Convolution Operation is quickly followed by a Pooling layer</a:t>
            </a:r>
          </a:p>
          <a:p>
            <a:r>
              <a:rPr lang="en-US" sz="1600" dirty="0"/>
              <a:t>Both of the operation goes through a sliding window procedure</a:t>
            </a:r>
          </a:p>
          <a:p>
            <a:r>
              <a:rPr lang="en-US" sz="1600" dirty="0"/>
              <a:t>The output image is significantly smaller than the input image</a:t>
            </a:r>
          </a:p>
          <a:p>
            <a:r>
              <a:rPr lang="en-US" sz="1600" dirty="0"/>
              <a:t>This will make the image go through Various Filter operation and highlight the features</a:t>
            </a:r>
          </a:p>
          <a:p>
            <a:r>
              <a:rPr lang="en-US" sz="1600" dirty="0"/>
              <a:t>This reduces the chance of overfitting.</a:t>
            </a:r>
          </a:p>
        </p:txBody>
      </p:sp>
      <p:pic>
        <p:nvPicPr>
          <p:cNvPr id="5124" name="Picture 4" descr="Image result for convolution and pooling">
            <a:extLst>
              <a:ext uri="{FF2B5EF4-FFF2-40B4-BE49-F238E27FC236}">
                <a16:creationId xmlns:a16="http://schemas.microsoft.com/office/drawing/2014/main" id="{1E4EABD7-04A2-4373-A2A7-CBC4BD28F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5" y="2123557"/>
            <a:ext cx="6786704" cy="261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994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2EA746B-31F6-4D00-984C-E6418EBA1D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9464" y="3299197"/>
            <a:ext cx="5467900" cy="307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9B81C-F7B5-4FFD-AFD4-3FB149E0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49" y="3016277"/>
            <a:ext cx="2458419" cy="27130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/>
              <a:t>Flatten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/>
              <a:t>This will Flatten The matrix to a single dimension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This is usually the first operation in the fully connected layers</a:t>
            </a:r>
            <a:br>
              <a:rPr lang="en-US" sz="4000" dirty="0"/>
            </a:br>
            <a:endParaRPr lang="en-US" sz="40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8F95B11-9592-40EF-B473-174F576291B6}"/>
              </a:ext>
            </a:extLst>
          </p:cNvPr>
          <p:cNvSpPr/>
          <p:nvPr/>
        </p:nvSpPr>
        <p:spPr>
          <a:xfrm>
            <a:off x="1015624" y="548143"/>
            <a:ext cx="54547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Fully Connected Layers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4AE9F4-9FFE-44BF-9282-70799954C627}"/>
              </a:ext>
            </a:extLst>
          </p:cNvPr>
          <p:cNvSpPr/>
          <p:nvPr/>
        </p:nvSpPr>
        <p:spPr>
          <a:xfrm>
            <a:off x="1015624" y="153894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main Layer for classifying the images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7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DE2B33-82FF-4E12-B8A8-621B5A9A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C96D6-94B2-4606-8C68-8DDCF2EA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Visualization of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20B21-0ECB-4B34-8A06-7E25643D3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3"/>
              </a:rPr>
              <a:t>https://www.cs.ryerson.ca/~aharley/vis/conv/flat.html</a:t>
            </a:r>
            <a:endParaRPr lang="en-US" sz="2000" dirty="0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754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3C87D-C43D-4A8C-BD93-E644EDC5C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CNN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2E63-D689-44FC-8753-F0F5EEADC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Simple Architectures:</a:t>
            </a:r>
          </a:p>
          <a:p>
            <a:pPr lvl="1"/>
            <a:r>
              <a:rPr lang="en-US" sz="2000" dirty="0"/>
              <a:t>Le-Net</a:t>
            </a:r>
          </a:p>
          <a:p>
            <a:pPr lvl="1"/>
            <a:r>
              <a:rPr lang="en-US" sz="2000" dirty="0"/>
              <a:t>Alex-Net</a:t>
            </a:r>
          </a:p>
          <a:p>
            <a:pPr lvl="1"/>
            <a:r>
              <a:rPr lang="en-US" sz="2000" dirty="0"/>
              <a:t>VGG-16</a:t>
            </a:r>
          </a:p>
          <a:p>
            <a:r>
              <a:rPr lang="en-US" sz="2000" dirty="0"/>
              <a:t>Complex Architectures</a:t>
            </a:r>
          </a:p>
          <a:p>
            <a:pPr lvl="1"/>
            <a:r>
              <a:rPr lang="en-US" sz="2000" dirty="0"/>
              <a:t>ResNet-50</a:t>
            </a:r>
          </a:p>
          <a:p>
            <a:pPr lvl="1"/>
            <a:r>
              <a:rPr lang="en-US" sz="2000" dirty="0"/>
              <a:t>Inception-v1</a:t>
            </a:r>
          </a:p>
          <a:p>
            <a:pPr lvl="1"/>
            <a:r>
              <a:rPr lang="en-US" sz="2000" dirty="0"/>
              <a:t>Inception-v3 </a:t>
            </a:r>
          </a:p>
          <a:p>
            <a:pPr lvl="1"/>
            <a:endParaRPr lang="en-US" sz="2000" b="1" dirty="0"/>
          </a:p>
          <a:p>
            <a:pPr lvl="1"/>
            <a:endParaRPr lang="en-US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A850054-C6FA-4C00-9F9E-5C8E2CDB7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4223" y="2156459"/>
            <a:ext cx="7417777" cy="250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011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3D0D-C2A5-47BB-A557-DF50857B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8B9B-1477-4E41-808A-A747D1735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238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Smart Machines with</a:t>
            </a:r>
          </a:p>
          <a:p>
            <a:pPr marL="0" indent="0">
              <a:buNone/>
            </a:pPr>
            <a:r>
              <a:rPr lang="en-US" sz="2000" dirty="0"/>
              <a:t>Intelligent behavior.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Strong AI:</a:t>
            </a:r>
          </a:p>
          <a:p>
            <a:r>
              <a:rPr lang="en-US" sz="2000" dirty="0"/>
              <a:t>Think Humanly</a:t>
            </a:r>
          </a:p>
          <a:p>
            <a:r>
              <a:rPr lang="en-US" sz="2000" dirty="0"/>
              <a:t>Think Rationally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Weak AI:</a:t>
            </a:r>
          </a:p>
          <a:p>
            <a:r>
              <a:rPr lang="en-US" sz="2000" dirty="0"/>
              <a:t>Act Humanly</a:t>
            </a:r>
          </a:p>
          <a:p>
            <a:r>
              <a:rPr lang="en-US" sz="2000" dirty="0"/>
              <a:t>Act Rationally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EFDD256-866E-49A7-BD14-0FC43E29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47" y="1585049"/>
            <a:ext cx="7890730" cy="44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18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35" name="Rectangle 136">
            <a:extLst>
              <a:ext uri="{FF2B5EF4-FFF2-40B4-BE49-F238E27FC236}">
                <a16:creationId xmlns:a16="http://schemas.microsoft.com/office/drawing/2014/main" id="{1DCD4319-21CA-4165-A08D-D1E05DC37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6" name="Rectangle 138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C22E8-A849-47EA-B7D6-2A394F29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55591"/>
            <a:ext cx="4929352" cy="2315616"/>
          </a:xfrm>
        </p:spPr>
        <p:txBody>
          <a:bodyPr>
            <a:normAutofit/>
          </a:bodyPr>
          <a:lstStyle/>
          <a:p>
            <a:r>
              <a:rPr lang="en-US"/>
              <a:t>Le-Net</a:t>
            </a:r>
            <a:endParaRPr lang="en-US" dirty="0"/>
          </a:p>
        </p:txBody>
      </p:sp>
      <p:sp>
        <p:nvSpPr>
          <p:cNvPr id="8237" name="Rectangle 140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1669B06-C46A-44F5-8C95-4AA9C8795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44" name="Rectangle 64">
              <a:extLst>
                <a:ext uri="{FF2B5EF4-FFF2-40B4-BE49-F238E27FC236}">
                  <a16:creationId xmlns:a16="http://schemas.microsoft.com/office/drawing/2014/main" id="{4D76B2F7-4F50-4773-9D4F-290F71003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66">
              <a:extLst>
                <a:ext uri="{FF2B5EF4-FFF2-40B4-BE49-F238E27FC236}">
                  <a16:creationId xmlns:a16="http://schemas.microsoft.com/office/drawing/2014/main" id="{129C72A8-9B1F-4E7C-849C-3ED6C4F65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9B4AD277-5CD3-42C3-8B43-2D645DF1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66">
              <a:extLst>
                <a:ext uri="{FF2B5EF4-FFF2-40B4-BE49-F238E27FC236}">
                  <a16:creationId xmlns:a16="http://schemas.microsoft.com/office/drawing/2014/main" id="{6B705E15-6BC1-424E-9A76-D1005A391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64">
              <a:extLst>
                <a:ext uri="{FF2B5EF4-FFF2-40B4-BE49-F238E27FC236}">
                  <a16:creationId xmlns:a16="http://schemas.microsoft.com/office/drawing/2014/main" id="{1F76BC37-F98D-4577-97A0-F827D0D17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9BD26941-01BA-4D66-8E65-20857D3DC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64">
              <a:extLst>
                <a:ext uri="{FF2B5EF4-FFF2-40B4-BE49-F238E27FC236}">
                  <a16:creationId xmlns:a16="http://schemas.microsoft.com/office/drawing/2014/main" id="{449B424C-62D9-4A49-AC52-5A78F2E40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66">
              <a:extLst>
                <a:ext uri="{FF2B5EF4-FFF2-40B4-BE49-F238E27FC236}">
                  <a16:creationId xmlns:a16="http://schemas.microsoft.com/office/drawing/2014/main" id="{576C9EBF-ED63-4269-A697-F6509920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AD803FF3-8F07-4737-8BB1-105F778F1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7FAED273-7CA0-4E1E-B334-37B189A6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64">
              <a:extLst>
                <a:ext uri="{FF2B5EF4-FFF2-40B4-BE49-F238E27FC236}">
                  <a16:creationId xmlns:a16="http://schemas.microsoft.com/office/drawing/2014/main" id="{C9C1E0D9-E570-4AF5-880E-BBA6DD522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66">
              <a:extLst>
                <a:ext uri="{FF2B5EF4-FFF2-40B4-BE49-F238E27FC236}">
                  <a16:creationId xmlns:a16="http://schemas.microsoft.com/office/drawing/2014/main" id="{EDEDE693-1FBA-4D1A-A164-53CCD5CB0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64">
              <a:extLst>
                <a:ext uri="{FF2B5EF4-FFF2-40B4-BE49-F238E27FC236}">
                  <a16:creationId xmlns:a16="http://schemas.microsoft.com/office/drawing/2014/main" id="{6AA202F9-EAD4-4DEA-9024-632A4F73B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66">
              <a:extLst>
                <a:ext uri="{FF2B5EF4-FFF2-40B4-BE49-F238E27FC236}">
                  <a16:creationId xmlns:a16="http://schemas.microsoft.com/office/drawing/2014/main" id="{C6CCC0AF-E071-40EB-8C53-5ACA30272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64">
              <a:extLst>
                <a:ext uri="{FF2B5EF4-FFF2-40B4-BE49-F238E27FC236}">
                  <a16:creationId xmlns:a16="http://schemas.microsoft.com/office/drawing/2014/main" id="{0AA000E7-AF97-4611-99C3-B1E03F5A4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66">
              <a:extLst>
                <a:ext uri="{FF2B5EF4-FFF2-40B4-BE49-F238E27FC236}">
                  <a16:creationId xmlns:a16="http://schemas.microsoft.com/office/drawing/2014/main" id="{AFC00B1E-E93B-4433-97D2-5360B33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64">
              <a:extLst>
                <a:ext uri="{FF2B5EF4-FFF2-40B4-BE49-F238E27FC236}">
                  <a16:creationId xmlns:a16="http://schemas.microsoft.com/office/drawing/2014/main" id="{B4B77C83-19B4-4B90-ABA7-E70C365B4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597565E2-2F06-489E-937B-AD74A782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64">
              <a:extLst>
                <a:ext uri="{FF2B5EF4-FFF2-40B4-BE49-F238E27FC236}">
                  <a16:creationId xmlns:a16="http://schemas.microsoft.com/office/drawing/2014/main" id="{2F228EE9-2816-457D-83CE-BCFA543C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66">
              <a:extLst>
                <a:ext uri="{FF2B5EF4-FFF2-40B4-BE49-F238E27FC236}">
                  <a16:creationId xmlns:a16="http://schemas.microsoft.com/office/drawing/2014/main" id="{374D8F1E-E29D-4C22-AF20-A95EB92C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32BC17CE-91A1-44C7-8EAF-6C3C007C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0625" y="1135140"/>
            <a:ext cx="4890276" cy="124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3FA4C-62BF-4F7D-85C0-1F817560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8" y="3502955"/>
            <a:ext cx="5164703" cy="302765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Created by Yann LeCun in 1998</a:t>
            </a:r>
          </a:p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CNN model proposed to solve a problem</a:t>
            </a:r>
          </a:p>
          <a:p>
            <a:r>
              <a:rPr lang="en-US" sz="1800" dirty="0"/>
              <a:t>Was used for digit recognition</a:t>
            </a:r>
          </a:p>
          <a:p>
            <a:r>
              <a:rPr lang="en-US" sz="1800" dirty="0"/>
              <a:t>2 Convolution Layers</a:t>
            </a:r>
          </a:p>
          <a:p>
            <a:r>
              <a:rPr lang="en-US" sz="1800" dirty="0"/>
              <a:t>2 Pooling Layer</a:t>
            </a:r>
          </a:p>
          <a:p>
            <a:r>
              <a:rPr lang="en-US" sz="1800" dirty="0"/>
              <a:t>3 Fully Connected Layers</a:t>
            </a:r>
          </a:p>
          <a:p>
            <a:r>
              <a:rPr lang="en-US" sz="1800" dirty="0"/>
              <a:t>60,000 Parameters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5AB6531-D35A-42A3-A79E-39926B953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0625" y="4213699"/>
            <a:ext cx="4890276" cy="16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147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DCD4319-21CA-4165-A08D-D1E05DC37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AB40C-5CB4-47F9-9C93-D185FFD8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55591"/>
            <a:ext cx="4929352" cy="2315616"/>
          </a:xfrm>
        </p:spPr>
        <p:txBody>
          <a:bodyPr>
            <a:normAutofit/>
          </a:bodyPr>
          <a:lstStyle/>
          <a:p>
            <a:r>
              <a:rPr lang="en-US" dirty="0"/>
              <a:t>Alex Net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669B06-C46A-44F5-8C95-4AA9C8795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4D76B2F7-4F50-4773-9D4F-290F71003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129C72A8-9B1F-4E7C-849C-3ED6C4F65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9B4AD277-5CD3-42C3-8B43-2D645DF1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6B705E15-6BC1-424E-9A76-D1005A391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1F76BC37-F98D-4577-97A0-F827D0D17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BD26941-01BA-4D66-8E65-20857D3DC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49B424C-62D9-4A49-AC52-5A78F2E40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576C9EBF-ED63-4269-A697-F6509920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AD803FF3-8F07-4737-8BB1-105F778F1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7FAED273-7CA0-4E1E-B334-37B189A6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C9C1E0D9-E570-4AF5-880E-BBA6DD522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EDEDE693-1FBA-4D1A-A164-53CCD5CB0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6AA202F9-EAD4-4DEA-9024-632A4F73B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6CCC0AF-E071-40EB-8C53-5ACA30272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0AA000E7-AF97-4611-99C3-B1E03F5A4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AFC00B1E-E93B-4433-97D2-5360B33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B4B77C83-19B4-4B90-ABA7-E70C365B4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597565E2-2F06-489E-937B-AD74A782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2F228EE9-2816-457D-83CE-BCFA543C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374D8F1E-E29D-4C22-AF20-A95EB92C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D828FA7F-42D2-4C68-8D1D-121359BB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2082" y="1204546"/>
            <a:ext cx="5609279" cy="11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FB4E-1103-48CC-8022-640C4B7DA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8" y="3502955"/>
            <a:ext cx="5164703" cy="3027651"/>
          </a:xfrm>
        </p:spPr>
        <p:txBody>
          <a:bodyPr anchor="ctr">
            <a:normAutofit/>
          </a:bodyPr>
          <a:lstStyle/>
          <a:p>
            <a:r>
              <a:rPr lang="en-US" sz="1700" dirty="0"/>
              <a:t>Created by Alex Krizhevsky and Ilya Sutskever in 2012</a:t>
            </a:r>
          </a:p>
          <a:p>
            <a:r>
              <a:rPr lang="en-US" sz="1700" dirty="0"/>
              <a:t>1</a:t>
            </a:r>
            <a:r>
              <a:rPr lang="en-US" sz="1700" baseline="30000" dirty="0"/>
              <a:t>st</a:t>
            </a:r>
            <a:r>
              <a:rPr lang="en-US" sz="1700" dirty="0"/>
              <a:t> CNN model proposed to solve a problem</a:t>
            </a:r>
          </a:p>
          <a:p>
            <a:r>
              <a:rPr lang="en-US" sz="1700" dirty="0"/>
              <a:t>Was used in ImageNet</a:t>
            </a:r>
          </a:p>
          <a:p>
            <a:r>
              <a:rPr lang="en-US" sz="1700" dirty="0"/>
              <a:t>Caused The Boom in AI</a:t>
            </a:r>
          </a:p>
          <a:p>
            <a:r>
              <a:rPr lang="en-US" sz="1700" dirty="0"/>
              <a:t>5 Convolution Layers</a:t>
            </a:r>
          </a:p>
          <a:p>
            <a:r>
              <a:rPr lang="en-US" sz="1700" dirty="0"/>
              <a:t>3 Pooling Layer</a:t>
            </a:r>
          </a:p>
          <a:p>
            <a:r>
              <a:rPr lang="en-US" sz="1700" dirty="0"/>
              <a:t>3 Fully Connected Layers</a:t>
            </a:r>
          </a:p>
          <a:p>
            <a:r>
              <a:rPr lang="en-US" sz="1700" dirty="0"/>
              <a:t>60 Million Parameters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BD4EE-9F81-47F5-84C5-94D65BFAFE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26" y="3233984"/>
            <a:ext cx="5731450" cy="28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03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DCD4319-21CA-4165-A08D-D1E05DC37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5309E-96F5-4314-B9E1-5D47759D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55591"/>
            <a:ext cx="4929352" cy="2315616"/>
          </a:xfrm>
        </p:spPr>
        <p:txBody>
          <a:bodyPr>
            <a:normAutofit/>
          </a:bodyPr>
          <a:lstStyle/>
          <a:p>
            <a:r>
              <a:rPr lang="en-US" dirty="0"/>
              <a:t>VGG-16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1669B06-C46A-44F5-8C95-4AA9C8795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4D76B2F7-4F50-4773-9D4F-290F71003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129C72A8-9B1F-4E7C-849C-3ED6C4F65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9B4AD277-5CD3-42C3-8B43-2D645DF1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6B705E15-6BC1-424E-9A76-D1005A391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1F76BC37-F98D-4577-97A0-F827D0D17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9BD26941-01BA-4D66-8E65-20857D3DC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449B424C-62D9-4A49-AC52-5A78F2E40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576C9EBF-ED63-4269-A697-F6509920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AD803FF3-8F07-4737-8BB1-105F778F1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7FAED273-7CA0-4E1E-B334-37B189A6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C9C1E0D9-E570-4AF5-880E-BBA6DD522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EDEDE693-1FBA-4D1A-A164-53CCD5CB0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6AA202F9-EAD4-4DEA-9024-632A4F73B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6CCC0AF-E071-40EB-8C53-5ACA30272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0AA000E7-AF97-4611-99C3-B1E03F5A4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AFC00B1E-E93B-4433-97D2-5360B33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B4B77C83-19B4-4B90-ABA7-E70C365B4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597565E2-2F06-489E-937B-AD74A782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2F228EE9-2816-457D-83CE-BCFA543C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374D8F1E-E29D-4C22-AF20-A95EB92C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1BFF2D7-B01A-4A17-98F8-A1B65666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3910" y="1230923"/>
            <a:ext cx="5486399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B52F-694E-4BB6-82C3-30BEFC498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8" y="3502955"/>
            <a:ext cx="5164703" cy="302765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Created by Visual Geometry Group in 2012</a:t>
            </a:r>
          </a:p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CNN model proposed to solve a problem</a:t>
            </a:r>
          </a:p>
          <a:p>
            <a:r>
              <a:rPr lang="en-US" sz="1800" dirty="0"/>
              <a:t>Was used in ImageNet</a:t>
            </a:r>
          </a:p>
          <a:p>
            <a:r>
              <a:rPr lang="en-US" sz="1800" dirty="0"/>
              <a:t>Is quite bulky and produces model with large size</a:t>
            </a:r>
          </a:p>
          <a:p>
            <a:r>
              <a:rPr lang="en-US" sz="1800" dirty="0"/>
              <a:t>13 Convolution Layers</a:t>
            </a:r>
          </a:p>
          <a:p>
            <a:r>
              <a:rPr lang="en-US" sz="1800" dirty="0"/>
              <a:t>5 Pooling Layer</a:t>
            </a:r>
          </a:p>
          <a:p>
            <a:r>
              <a:rPr lang="en-US" sz="1800" dirty="0"/>
              <a:t>3 Fully Connected Layers</a:t>
            </a:r>
          </a:p>
          <a:p>
            <a:r>
              <a:rPr lang="en-US" sz="1800" dirty="0"/>
              <a:t>138 Million Parameters</a:t>
            </a:r>
          </a:p>
          <a:p>
            <a:endParaRPr lang="en-US" sz="1800" dirty="0"/>
          </a:p>
        </p:txBody>
      </p:sp>
      <p:pic>
        <p:nvPicPr>
          <p:cNvPr id="10244" name="Picture 4" descr="Image result for vgg 16">
            <a:extLst>
              <a:ext uri="{FF2B5EF4-FFF2-40B4-BE49-F238E27FC236}">
                <a16:creationId xmlns:a16="http://schemas.microsoft.com/office/drawing/2014/main" id="{236EBD33-70F8-46EF-9BF6-4DAFFE32C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2823" y="3233984"/>
            <a:ext cx="5330771" cy="316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224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EA06-BF17-4023-9268-B2B5FA572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Comparison of </a:t>
            </a:r>
            <a:br>
              <a:rPr lang="en-US" dirty="0"/>
            </a:br>
            <a:r>
              <a:rPr lang="en-US" dirty="0"/>
              <a:t>CNN architectures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B1D140-B03D-4E44-A3F4-8DBDA17105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25" y="106155"/>
            <a:ext cx="7012175" cy="6848559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BEA1638-B464-406B-B7D6-BBC6D3509B57}"/>
              </a:ext>
            </a:extLst>
          </p:cNvPr>
          <p:cNvSpPr txBox="1">
            <a:spLocks/>
          </p:cNvSpPr>
          <p:nvPr/>
        </p:nvSpPr>
        <p:spPr>
          <a:xfrm>
            <a:off x="511792" y="2807215"/>
            <a:ext cx="5164703" cy="3027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Simple CNN architectures are ineffective</a:t>
            </a:r>
          </a:p>
          <a:p>
            <a:r>
              <a:rPr lang="en-US" sz="1800" dirty="0"/>
              <a:t>Large Deeper architectures are accurate</a:t>
            </a:r>
          </a:p>
          <a:p>
            <a:r>
              <a:rPr lang="en-US" sz="1800" dirty="0"/>
              <a:t>Only Standard Architectures are presented</a:t>
            </a:r>
          </a:p>
          <a:p>
            <a:r>
              <a:rPr lang="en-US" sz="1800" dirty="0"/>
              <a:t>Most of the efficient algorithms are deeper</a:t>
            </a:r>
          </a:p>
          <a:p>
            <a:r>
              <a:rPr lang="en-US" sz="1800" dirty="0"/>
              <a:t>More operations, better accuracy</a:t>
            </a:r>
          </a:p>
          <a:p>
            <a:r>
              <a:rPr lang="en-US" sz="1800" dirty="0"/>
              <a:t>Most of the times Deeper the Better </a:t>
            </a:r>
          </a:p>
        </p:txBody>
      </p:sp>
    </p:spTree>
    <p:extLst>
      <p:ext uri="{BB962C8B-B14F-4D97-AF65-F5344CB8AC3E}">
        <p14:creationId xmlns:p14="http://schemas.microsoft.com/office/powerpoint/2010/main" val="3966363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5BEC-F2E3-4181-B374-F03BA2BF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0A33-4917-4796-8140-2FC7BB72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333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Importing Required modules</a:t>
            </a:r>
          </a:p>
          <a:p>
            <a:r>
              <a:rPr lang="en-US" dirty="0"/>
              <a:t>Configure training Configurations</a:t>
            </a:r>
          </a:p>
          <a:p>
            <a:r>
              <a:rPr lang="en-US" dirty="0"/>
              <a:t>Allocate data and check configurations</a:t>
            </a:r>
          </a:p>
          <a:p>
            <a:r>
              <a:rPr lang="en-US" dirty="0"/>
              <a:t>Checking the contents of training dataset</a:t>
            </a:r>
          </a:p>
          <a:p>
            <a:r>
              <a:rPr lang="en-US" dirty="0"/>
              <a:t>Image Augmentation examples</a:t>
            </a:r>
          </a:p>
          <a:p>
            <a:r>
              <a:rPr lang="en-US" dirty="0"/>
              <a:t>Prepare training and validation data</a:t>
            </a:r>
          </a:p>
          <a:p>
            <a:r>
              <a:rPr lang="en-US" dirty="0"/>
              <a:t>Simple model creation and compiling</a:t>
            </a:r>
          </a:p>
          <a:p>
            <a:r>
              <a:rPr lang="en-US" dirty="0"/>
              <a:t>Training the model</a:t>
            </a:r>
          </a:p>
          <a:p>
            <a:r>
              <a:rPr lang="en-US" dirty="0"/>
              <a:t>Plotting the results</a:t>
            </a:r>
          </a:p>
          <a:p>
            <a:r>
              <a:rPr lang="en-US" dirty="0"/>
              <a:t>Using the model to predict test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1E4056A8-3DFC-4DB5-97F6-7571243CB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721" y="843793"/>
            <a:ext cx="4435420" cy="53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43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7922A-BE47-4E94-B8E1-B5314A632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General Flowchart of the 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FFA18-AEED-45CE-8FDA-CABE552C9A07}"/>
              </a:ext>
            </a:extLst>
          </p:cNvPr>
          <p:cNvSpPr txBox="1">
            <a:spLocks/>
          </p:cNvSpPr>
          <p:nvPr/>
        </p:nvSpPr>
        <p:spPr>
          <a:xfrm>
            <a:off x="612648" y="3355848"/>
            <a:ext cx="6268770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Importing Required modules</a:t>
            </a:r>
          </a:p>
          <a:p>
            <a:r>
              <a:rPr lang="en-US" sz="1000" dirty="0"/>
              <a:t>Configure training Configurations</a:t>
            </a:r>
          </a:p>
          <a:p>
            <a:r>
              <a:rPr lang="en-US" sz="1000" dirty="0"/>
              <a:t>Allocate data and check configurations</a:t>
            </a:r>
          </a:p>
          <a:p>
            <a:r>
              <a:rPr lang="en-US" sz="1000" dirty="0"/>
              <a:t>Checking the contents of training dataset</a:t>
            </a:r>
          </a:p>
          <a:p>
            <a:r>
              <a:rPr lang="en-US" sz="1000" dirty="0"/>
              <a:t>Image Augmentation examples</a:t>
            </a:r>
          </a:p>
          <a:p>
            <a:r>
              <a:rPr lang="en-US" sz="1000" dirty="0"/>
              <a:t>Prepare training and validation data</a:t>
            </a:r>
          </a:p>
          <a:p>
            <a:r>
              <a:rPr lang="en-US" sz="1000" dirty="0"/>
              <a:t>Simple model creation and compiling</a:t>
            </a:r>
          </a:p>
          <a:p>
            <a:r>
              <a:rPr lang="en-US" sz="1000" dirty="0"/>
              <a:t>Training the model</a:t>
            </a:r>
          </a:p>
          <a:p>
            <a:r>
              <a:rPr lang="en-US" sz="1000" dirty="0"/>
              <a:t>Plotting the results</a:t>
            </a:r>
          </a:p>
          <a:p>
            <a:r>
              <a:rPr lang="en-US" sz="1000" dirty="0"/>
              <a:t>Using the model to predict test data</a:t>
            </a:r>
          </a:p>
          <a:p>
            <a:endParaRPr lang="en-US" sz="1000" dirty="0"/>
          </a:p>
          <a:p>
            <a:endParaRPr lang="en-US" sz="10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C264C7-BEE1-48F8-A265-7C79C23F5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224" y="68292"/>
            <a:ext cx="2222908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1320-60A8-461F-BDFD-4BF4A4E8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20C0F-37FE-4447-916A-7FFB280E1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Basic modules are installed and loaded:</a:t>
            </a:r>
          </a:p>
          <a:p>
            <a:pPr lvl="1"/>
            <a:r>
              <a:rPr lang="en-US" sz="2000" dirty="0"/>
              <a:t>TensorFlow 2.1</a:t>
            </a:r>
          </a:p>
          <a:p>
            <a:pPr lvl="1"/>
            <a:r>
              <a:rPr lang="en-US" sz="2000" dirty="0"/>
              <a:t>Keras</a:t>
            </a:r>
          </a:p>
          <a:p>
            <a:pPr lvl="1"/>
            <a:r>
              <a:rPr lang="en-US" sz="2000" dirty="0"/>
              <a:t>NumPy</a:t>
            </a:r>
          </a:p>
          <a:p>
            <a:pPr lvl="1"/>
            <a:r>
              <a:rPr lang="en-US" sz="2000" dirty="0"/>
              <a:t>Pandas</a:t>
            </a:r>
          </a:p>
          <a:p>
            <a:pPr lvl="1"/>
            <a:r>
              <a:rPr lang="en-US" sz="2000" dirty="0"/>
              <a:t>Matplotlib</a:t>
            </a:r>
          </a:p>
          <a:p>
            <a:r>
              <a:rPr lang="en-US" sz="2000" dirty="0"/>
              <a:t>These packages were easily available in Colab and Kaggle Kernels</a:t>
            </a:r>
          </a:p>
          <a:p>
            <a:r>
              <a:rPr lang="en-US" sz="2000" dirty="0"/>
              <a:t>Nvidia CUDA, CUDNN and </a:t>
            </a:r>
            <a:r>
              <a:rPr lang="en-US" sz="2000" dirty="0" err="1"/>
              <a:t>tensorflow-gpu</a:t>
            </a:r>
            <a:r>
              <a:rPr lang="en-US" sz="2000" dirty="0"/>
              <a:t> is required for running it in a local machine</a:t>
            </a:r>
          </a:p>
          <a:p>
            <a:r>
              <a:rPr lang="en-US" sz="2000" dirty="0"/>
              <a:t>Using GPU for training is highly recommended due to the reduced training time</a:t>
            </a:r>
          </a:p>
          <a:p>
            <a:r>
              <a:rPr lang="en-US" sz="2000" dirty="0"/>
              <a:t>Pytorch is another Deep learning framework with more pythonic approach</a:t>
            </a:r>
          </a:p>
          <a:p>
            <a:r>
              <a:rPr lang="en-US" sz="2000" dirty="0"/>
              <a:t>Colab, Jupyter Notebook and Kaggle Kernels were used extensively</a:t>
            </a:r>
          </a:p>
          <a:p>
            <a:endParaRPr lang="en-US" dirty="0"/>
          </a:p>
        </p:txBody>
      </p:sp>
      <p:pic>
        <p:nvPicPr>
          <p:cNvPr id="13316" name="Picture 4" descr="Image result for keras vs tensorflow">
            <a:extLst>
              <a:ext uri="{FF2B5EF4-FFF2-40B4-BE49-F238E27FC236}">
                <a16:creationId xmlns:a16="http://schemas.microsoft.com/office/drawing/2014/main" id="{A1156B5A-69C1-4C85-A64D-C60317DD7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4" t="24712" r="23132" b="28148"/>
          <a:stretch/>
        </p:blipFill>
        <p:spPr bwMode="auto">
          <a:xfrm>
            <a:off x="9004852" y="365125"/>
            <a:ext cx="2852531" cy="116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nvidia cuda cudnn">
            <a:extLst>
              <a:ext uri="{FF2B5EF4-FFF2-40B4-BE49-F238E27FC236}">
                <a16:creationId xmlns:a16="http://schemas.microsoft.com/office/drawing/2014/main" id="{04CAE1D2-80C6-4081-BE87-1CC3CAD7E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52" y="1645076"/>
            <a:ext cx="2852531" cy="22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96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CC97-9524-4CD5-83BF-744547C8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Configurations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70E4E-5879-4005-BA47-5890091C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56" y="1786204"/>
            <a:ext cx="9160034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7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2BDB-8A6D-4D42-AE92-CF2BFDBC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Allocation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B5D40-36C9-479E-B9D4-4A633D1C3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395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data used in this project is provided by ASIRRA</a:t>
            </a:r>
          </a:p>
          <a:p>
            <a:pPr lvl="1"/>
            <a:r>
              <a:rPr lang="en-US" sz="1800" dirty="0"/>
              <a:t>25000 Labelled data</a:t>
            </a:r>
          </a:p>
          <a:p>
            <a:pPr lvl="1"/>
            <a:r>
              <a:rPr lang="en-US" sz="1800" dirty="0"/>
              <a:t>12500 Unlabeled data</a:t>
            </a:r>
          </a:p>
          <a:p>
            <a:r>
              <a:rPr lang="en-US" sz="2000" dirty="0"/>
              <a:t>Only a small Fraction of the data is used</a:t>
            </a:r>
          </a:p>
          <a:p>
            <a:pPr lvl="1"/>
            <a:r>
              <a:rPr lang="en-US" sz="1800" dirty="0"/>
              <a:t>3000 Labelled data</a:t>
            </a:r>
          </a:p>
          <a:p>
            <a:pPr lvl="1"/>
            <a:r>
              <a:rPr lang="en-US" sz="1800" dirty="0"/>
              <a:t>1000 Unlabeled data</a:t>
            </a:r>
          </a:p>
          <a:p>
            <a:pPr lvl="1"/>
            <a:endParaRPr lang="en-US" sz="1800" dirty="0"/>
          </a:p>
          <a:p>
            <a:r>
              <a:rPr lang="en-US" sz="2000" dirty="0"/>
              <a:t>The Asirra4000 dataset is hosted in Kaggle for easier access through Kaggle kernel and Google Colab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C200D-CE89-452D-9420-3CEC7449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955" y="1718161"/>
            <a:ext cx="4305673" cy="34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75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68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mage result for data augmentation">
            <a:extLst>
              <a:ext uri="{FF2B5EF4-FFF2-40B4-BE49-F238E27FC236}">
                <a16:creationId xmlns:a16="http://schemas.microsoft.com/office/drawing/2014/main" id="{030BEB94-40A4-4930-86B5-17AC176AE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2"/>
          <a:stretch/>
        </p:blipFill>
        <p:spPr bwMode="auto">
          <a:xfrm>
            <a:off x="321564" y="239425"/>
            <a:ext cx="11548872" cy="4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9" name="Rectangle 7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CFF16-1650-40A0-905E-33BBADDB0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Image Augmentation</a:t>
            </a:r>
          </a:p>
        </p:txBody>
      </p:sp>
      <p:cxnSp>
        <p:nvCxnSpPr>
          <p:cNvPr id="11270" name="Straight Connector 7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7DFA4-5AB2-4E13-9543-E937A4A7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3752089" cy="1345997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Since only a little amount of data was allocated for training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Data Augmentation increases the Dataset greatly</a:t>
            </a:r>
          </a:p>
          <a:p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E5E5E-E349-4DDE-8AB1-6288C1316CBF}"/>
              </a:ext>
            </a:extLst>
          </p:cNvPr>
          <p:cNvSpPr/>
          <p:nvPr/>
        </p:nvSpPr>
        <p:spPr>
          <a:xfrm>
            <a:off x="8693426" y="495651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Various practices are to: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Flip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Rotate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Zoom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Color Change</a:t>
            </a:r>
          </a:p>
        </p:txBody>
      </p:sp>
    </p:spTree>
    <p:extLst>
      <p:ext uri="{BB962C8B-B14F-4D97-AF65-F5344CB8AC3E}">
        <p14:creationId xmlns:p14="http://schemas.microsoft.com/office/powerpoint/2010/main" val="2787134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AD7A4E-1EBF-4A01-8F84-CF0D7DC1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69" y="1138848"/>
            <a:ext cx="3184245" cy="1325563"/>
          </a:xfrm>
        </p:spPr>
        <p:txBody>
          <a:bodyPr/>
          <a:lstStyle/>
          <a:p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Learning</a:t>
            </a: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28593923-6DD6-4627-9DD3-B01243592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523" y="901049"/>
            <a:ext cx="8053477" cy="545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7">
            <a:extLst>
              <a:ext uri="{FF2B5EF4-FFF2-40B4-BE49-F238E27FC236}">
                <a16:creationId xmlns:a16="http://schemas.microsoft.com/office/drawing/2014/main" id="{B61609FE-96FD-4138-A34E-9D587BA3200C}"/>
              </a:ext>
            </a:extLst>
          </p:cNvPr>
          <p:cNvSpPr txBox="1">
            <a:spLocks/>
          </p:cNvSpPr>
          <p:nvPr/>
        </p:nvSpPr>
        <p:spPr>
          <a:xfrm>
            <a:off x="720968" y="2875085"/>
            <a:ext cx="4009293" cy="3480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It is exactly what it sounds like,</a:t>
            </a:r>
          </a:p>
          <a:p>
            <a:pPr marL="0" indent="0">
              <a:buNone/>
            </a:pPr>
            <a:r>
              <a:rPr lang="en-US" sz="1800" dirty="0"/>
              <a:t>It’s the process of programming</a:t>
            </a:r>
          </a:p>
          <a:p>
            <a:pPr marL="0" indent="0">
              <a:buNone/>
            </a:pPr>
            <a:r>
              <a:rPr lang="en-US" sz="1800" dirty="0"/>
              <a:t>Machines to make them learn instead</a:t>
            </a:r>
          </a:p>
          <a:p>
            <a:pPr marL="0" indent="0">
              <a:buNone/>
            </a:pPr>
            <a:r>
              <a:rPr lang="en-US" sz="1800" dirty="0"/>
              <a:t> of explicitly programming them. Then </a:t>
            </a:r>
          </a:p>
          <a:p>
            <a:pPr marL="0" indent="0">
              <a:buNone/>
            </a:pPr>
            <a:r>
              <a:rPr lang="en-US" sz="1800" dirty="0"/>
              <a:t>After the learning phase the machine</a:t>
            </a:r>
          </a:p>
          <a:p>
            <a:pPr marL="0" indent="0">
              <a:buNone/>
            </a:pPr>
            <a:r>
              <a:rPr lang="en-US" sz="1800" dirty="0"/>
              <a:t>Can act smartly on similar circumstances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343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6F59-6FA0-4EFD-8021-90DFBAA1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309E-5F68-4396-900A-9E8F215E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1731" cy="4351338"/>
          </a:xfrm>
        </p:spPr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model = Sequential()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model.add</a:t>
            </a:r>
            <a:r>
              <a:rPr lang="en-US" dirty="0"/>
              <a:t>(Conv2D(128, (3, 3), </a:t>
            </a:r>
            <a:r>
              <a:rPr lang="en-US" dirty="0" err="1"/>
              <a:t>input_shape</a:t>
            </a:r>
            <a:r>
              <a:rPr lang="en-US" dirty="0"/>
              <a:t>=(150,150,3), 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model.add</a:t>
            </a:r>
            <a:r>
              <a:rPr lang="en-US" dirty="0"/>
              <a:t>(Conv2D(128, (3, 3), </a:t>
            </a:r>
            <a:r>
              <a:rPr lang="en-US" dirty="0" err="1"/>
              <a:t>input_shape</a:t>
            </a:r>
            <a:r>
              <a:rPr lang="en-US" dirty="0"/>
              <a:t>=(150,150,3), 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model.add</a:t>
            </a:r>
            <a:r>
              <a:rPr lang="en-US" dirty="0"/>
              <a:t>(MaxPooling2D(</a:t>
            </a:r>
            <a:r>
              <a:rPr lang="en-US" dirty="0" err="1"/>
              <a:t>pool_size</a:t>
            </a:r>
            <a:r>
              <a:rPr lang="en-US" dirty="0"/>
              <a:t>=(2, 2)))</a:t>
            </a:r>
          </a:p>
          <a:p>
            <a:pPr>
              <a:buFont typeface="Wingdings" panose="05000000000000000000" pitchFamily="2" charset="2"/>
              <a:buChar char="v"/>
            </a:pP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(Conv2D(32, (3, 3), 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model.add</a:t>
            </a:r>
            <a:r>
              <a:rPr lang="en-US" dirty="0"/>
              <a:t>(Conv2D(64, (3, 3), 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model.add</a:t>
            </a:r>
            <a:r>
              <a:rPr lang="en-US" dirty="0"/>
              <a:t>(MaxPooling2D(</a:t>
            </a:r>
            <a:r>
              <a:rPr lang="en-US" dirty="0" err="1"/>
              <a:t>pool_size</a:t>
            </a:r>
            <a:r>
              <a:rPr lang="en-US" dirty="0"/>
              <a:t>=(2, 2)))</a:t>
            </a:r>
          </a:p>
          <a:p>
            <a:pPr>
              <a:buFont typeface="Wingdings" panose="05000000000000000000" pitchFamily="2" charset="2"/>
              <a:buChar char="v"/>
            </a:pP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(Conv2D(64, (3, 3), 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model.add</a:t>
            </a:r>
            <a:r>
              <a:rPr lang="en-US" dirty="0"/>
              <a:t>(Conv2D(64, (3, 3), 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model.add</a:t>
            </a:r>
            <a:r>
              <a:rPr lang="en-US" dirty="0"/>
              <a:t>(MaxPooling2D(</a:t>
            </a:r>
            <a:r>
              <a:rPr lang="en-US" dirty="0" err="1"/>
              <a:t>pool_size</a:t>
            </a:r>
            <a:r>
              <a:rPr lang="en-US" dirty="0"/>
              <a:t>=(2, 2)))</a:t>
            </a:r>
          </a:p>
          <a:p>
            <a:pPr>
              <a:buFont typeface="Wingdings" panose="05000000000000000000" pitchFamily="2" charset="2"/>
              <a:buChar char="v"/>
            </a:pP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(Flatten())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model.add</a:t>
            </a:r>
            <a:r>
              <a:rPr lang="en-US" dirty="0"/>
              <a:t>(Dense(256, 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model.add</a:t>
            </a:r>
            <a:r>
              <a:rPr lang="en-US" dirty="0"/>
              <a:t>(Dropout(0.5))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model.add</a:t>
            </a:r>
            <a:r>
              <a:rPr lang="en-US" dirty="0"/>
              <a:t>(Dense(1, activation='sigmoid'))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6BF2C-21AB-4C88-AB26-F3104B1C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48" y="548390"/>
            <a:ext cx="5639289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07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03EB-D22E-42CF-B2B8-313140D6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DFF0-ED0B-4508-B800-19D5AEDD7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1600" dirty="0"/>
              <a:t>The Designed model is then trained by providing training data generated by image augmentation</a:t>
            </a:r>
          </a:p>
          <a:p>
            <a:r>
              <a:rPr lang="en-US" sz="1600" dirty="0"/>
              <a:t>The Validation data is used for validation</a:t>
            </a:r>
          </a:p>
          <a:p>
            <a:r>
              <a:rPr lang="en-US" sz="1600" dirty="0"/>
              <a:t>Configuration defines the:</a:t>
            </a:r>
          </a:p>
          <a:p>
            <a:pPr lvl="1"/>
            <a:r>
              <a:rPr lang="en-US" sz="1600" dirty="0"/>
              <a:t>Name of model</a:t>
            </a:r>
          </a:p>
          <a:p>
            <a:pPr lvl="1"/>
            <a:r>
              <a:rPr lang="en-US" sz="1600" dirty="0"/>
              <a:t>Epochs</a:t>
            </a:r>
          </a:p>
          <a:p>
            <a:pPr lvl="1"/>
            <a:r>
              <a:rPr lang="en-US" sz="1600" dirty="0"/>
              <a:t>Batch Size</a:t>
            </a:r>
          </a:p>
          <a:p>
            <a:pPr lvl="1"/>
            <a:r>
              <a:rPr lang="en-US" sz="1600" dirty="0"/>
              <a:t>Samples</a:t>
            </a:r>
          </a:p>
          <a:p>
            <a:pPr lvl="1"/>
            <a:r>
              <a:rPr lang="en-US" sz="1600" dirty="0"/>
              <a:t>Steps for training/validation</a:t>
            </a:r>
          </a:p>
          <a:p>
            <a:r>
              <a:rPr lang="en-US" sz="1600" dirty="0"/>
              <a:t>The Trained Model is then Saved to be used later</a:t>
            </a:r>
          </a:p>
          <a:p>
            <a:r>
              <a:rPr lang="en-US" sz="1600" dirty="0"/>
              <a:t>The History of the model is saved</a:t>
            </a:r>
            <a:br>
              <a:rPr lang="en-US" sz="1600" dirty="0"/>
            </a:br>
            <a:r>
              <a:rPr lang="en-US" sz="1600" dirty="0"/>
              <a:t>`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2F0BA-94BE-492D-B6A9-F7DDF2C2A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" r="940" b="-2"/>
          <a:stretch/>
        </p:blipFill>
        <p:spPr>
          <a:xfrm>
            <a:off x="6096000" y="1559503"/>
            <a:ext cx="5454595" cy="37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9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0DB7-16A3-4C6C-BDEA-098306DD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/>
              <a:t>Results: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28185F0D-A7F4-484D-8299-FD8EEFE7C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43315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Validation accuracy 79%</a:t>
            </a:r>
          </a:p>
          <a:p>
            <a:r>
              <a:rPr lang="en-US" sz="1800" dirty="0"/>
              <a:t>Good Enough</a:t>
            </a:r>
          </a:p>
          <a:p>
            <a:r>
              <a:rPr lang="en-US" sz="1800" dirty="0"/>
              <a:t>Can be significantly improved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C8EEC2-BE3C-4DC4-9D9D-9F06362B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3" r="19054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23D146-ECED-48F9-93FE-8C94E8D16EB2}"/>
              </a:ext>
            </a:extLst>
          </p:cNvPr>
          <p:cNvSpPr/>
          <p:nvPr/>
        </p:nvSpPr>
        <p:spPr>
          <a:xfrm>
            <a:off x="4225461" y="4552132"/>
            <a:ext cx="3982916" cy="2233246"/>
          </a:xfrm>
          <a:prstGeom prst="rect">
            <a:avLst/>
          </a:prstGeom>
          <a:solidFill>
            <a:srgbClr val="FF0909">
              <a:alpha val="27059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3CCB75-EAC2-4EF0-978E-D075B7559C01}"/>
              </a:ext>
            </a:extLst>
          </p:cNvPr>
          <p:cNvSpPr/>
          <p:nvPr/>
        </p:nvSpPr>
        <p:spPr>
          <a:xfrm>
            <a:off x="6216919" y="2318886"/>
            <a:ext cx="1991458" cy="2233246"/>
          </a:xfrm>
          <a:prstGeom prst="rect">
            <a:avLst/>
          </a:prstGeom>
          <a:solidFill>
            <a:srgbClr val="FF0909">
              <a:alpha val="27059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50D235-614A-457B-BF2C-300BD18E1A02}"/>
              </a:ext>
            </a:extLst>
          </p:cNvPr>
          <p:cNvSpPr/>
          <p:nvPr/>
        </p:nvSpPr>
        <p:spPr>
          <a:xfrm>
            <a:off x="10121512" y="2318886"/>
            <a:ext cx="1991458" cy="2233246"/>
          </a:xfrm>
          <a:prstGeom prst="rect">
            <a:avLst/>
          </a:prstGeom>
          <a:solidFill>
            <a:srgbClr val="FF0909">
              <a:alpha val="27059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E67EB-7FAD-495F-B5AE-246C3C08D2CC}"/>
              </a:ext>
            </a:extLst>
          </p:cNvPr>
          <p:cNvSpPr/>
          <p:nvPr/>
        </p:nvSpPr>
        <p:spPr>
          <a:xfrm>
            <a:off x="8208377" y="13018"/>
            <a:ext cx="1913135" cy="2233246"/>
          </a:xfrm>
          <a:prstGeom prst="rect">
            <a:avLst/>
          </a:prstGeom>
          <a:solidFill>
            <a:srgbClr val="FF0909">
              <a:alpha val="27059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6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36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1BFC-45F5-48F2-98DC-4178B586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increase Accuracy?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C3A6-4842-405C-994A-C098B8C17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more data</a:t>
            </a:r>
          </a:p>
          <a:p>
            <a:r>
              <a:rPr lang="en-US" dirty="0"/>
              <a:t>Going Deeper (Using deeper NN)</a:t>
            </a:r>
          </a:p>
          <a:p>
            <a:r>
              <a:rPr lang="en-US" dirty="0"/>
              <a:t>Transfer learning</a:t>
            </a:r>
          </a:p>
          <a:p>
            <a:r>
              <a:rPr lang="en-US" dirty="0"/>
              <a:t>Using modern CNN architectures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08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55A1-5374-4C59-A6A6-98A05764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A4A20-0D73-4EB4-9952-F492CBF5C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Dog/Cat classifier might seem silly but the same mechanisms can be used for other critical Areas such as:</a:t>
            </a:r>
          </a:p>
          <a:p>
            <a:pPr lvl="1"/>
            <a:r>
              <a:rPr lang="en-US" dirty="0"/>
              <a:t>Medical Fields:</a:t>
            </a:r>
          </a:p>
          <a:p>
            <a:pPr lvl="2"/>
            <a:r>
              <a:rPr lang="en-US" dirty="0"/>
              <a:t>Recognizing Cancer</a:t>
            </a:r>
          </a:p>
          <a:p>
            <a:pPr lvl="2"/>
            <a:r>
              <a:rPr lang="en-US" dirty="0"/>
              <a:t>Recognizing Abnormalities</a:t>
            </a:r>
          </a:p>
          <a:p>
            <a:pPr lvl="1"/>
            <a:r>
              <a:rPr lang="en-US" dirty="0"/>
              <a:t>Security:</a:t>
            </a:r>
          </a:p>
          <a:p>
            <a:pPr lvl="2"/>
            <a:r>
              <a:rPr lang="en-US" dirty="0"/>
              <a:t>Face Recognition</a:t>
            </a:r>
          </a:p>
          <a:p>
            <a:pPr lvl="2"/>
            <a:r>
              <a:rPr lang="en-US" dirty="0"/>
              <a:t>Biometrics</a:t>
            </a:r>
          </a:p>
          <a:p>
            <a:pPr lvl="1"/>
            <a:r>
              <a:rPr lang="en-US" dirty="0"/>
              <a:t>Weather Forecast</a:t>
            </a:r>
          </a:p>
          <a:p>
            <a:pPr lvl="1"/>
            <a:r>
              <a:rPr lang="en-US" dirty="0"/>
              <a:t>Self Driving Cars</a:t>
            </a:r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5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244B-121A-498F-BAFF-1F9B7C46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</a:t>
            </a:r>
            <a:br>
              <a:rPr lang="en-US" dirty="0"/>
            </a:br>
            <a:r>
              <a:rPr lang="en-US" dirty="0"/>
              <a:t>&amp; Flowchart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E40E68-84A4-4E4C-BE75-5135AC828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9522" y="106699"/>
            <a:ext cx="5014963" cy="664460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3CD6B-AFFA-401D-97A0-EBCC22BE5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37" y="0"/>
            <a:ext cx="2221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33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6596-446F-44E4-BBFB-3CCFBC802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developed in </a:t>
            </a:r>
            <a:r>
              <a:rPr lang="en-US" dirty="0" err="1"/>
              <a:t>colab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52657-6B5F-4C8D-B188-D56141F04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Full notebook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hlinkClick r:id="rId2"/>
              </a:rPr>
              <a:t>https://colab.research.google.com/drive/1YJp7ch1YGga7GiXqizX4bBvevImG1IDM#scrollTo=fC69LnUIoc0B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Only Classifier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hlinkClick r:id="rId3"/>
              </a:rPr>
              <a:t>https://colab.research.google.com/drive/1bpGEKIUoau246KLvnGxzA8eYTgPpa0wU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Dataset required: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hlinkClick r:id="rId4"/>
              </a:rPr>
              <a:t>https://www.kaggle.com/kasudy/assira4000divided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Or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hlinkClick r:id="rId5"/>
              </a:rPr>
              <a:t>https://www.kaggle.com/c/dogs-vs-cats-redux-kernels-edition/data</a:t>
            </a:r>
            <a:r>
              <a:rPr lang="en-US" dirty="0"/>
              <a:t> (requires to be allocated)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55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FB2C-CF73-4AE8-BCAC-18C44F2B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302B-8D9C-4A8B-B051-EF7C58071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094"/>
            <a:ext cx="10515600" cy="4351338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5728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FED8-5326-4EFF-B92F-7FF876E0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DAB4E25-8670-42AD-9F5E-DE4A4AC4B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A30815-BFFD-4BA2-B239-427C9ECEE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78" y="2871982"/>
            <a:ext cx="5004073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ML but inspired by biological model of Neurons</a:t>
            </a:r>
          </a:p>
          <a:p>
            <a:r>
              <a:rPr lang="en-US" sz="1800" dirty="0"/>
              <a:t>Deals with complex Multilayer Perceptrons:</a:t>
            </a:r>
          </a:p>
          <a:p>
            <a:pPr lvl="1"/>
            <a:r>
              <a:rPr lang="en-US" sz="1400" dirty="0"/>
              <a:t>Multiple Hidden Layers</a:t>
            </a:r>
          </a:p>
          <a:p>
            <a:pPr lvl="1"/>
            <a:r>
              <a:rPr lang="en-US" sz="1400" dirty="0"/>
              <a:t>Many Operations and Neurons</a:t>
            </a:r>
          </a:p>
          <a:p>
            <a:pPr lvl="1"/>
            <a:r>
              <a:rPr lang="en-US" sz="1400" dirty="0"/>
              <a:t>Resource Intensive</a:t>
            </a:r>
          </a:p>
          <a:p>
            <a:pPr lvl="1"/>
            <a:r>
              <a:rPr lang="en-US" sz="1400" dirty="0"/>
              <a:t>Effective in classifying images</a:t>
            </a:r>
          </a:p>
          <a:p>
            <a:r>
              <a:rPr lang="en-US" sz="1800" dirty="0"/>
              <a:t>Recently Popular Due to:</a:t>
            </a:r>
          </a:p>
          <a:p>
            <a:pPr lvl="1"/>
            <a:r>
              <a:rPr lang="en-US" sz="1400" dirty="0"/>
              <a:t>Large amount of data</a:t>
            </a:r>
          </a:p>
          <a:p>
            <a:pPr lvl="1"/>
            <a:r>
              <a:rPr lang="en-US" sz="1400" dirty="0"/>
              <a:t>Advancements in Algorithms</a:t>
            </a:r>
          </a:p>
          <a:p>
            <a:pPr lvl="1"/>
            <a:r>
              <a:rPr lang="en-US" sz="1400" dirty="0"/>
              <a:t>Better GPUs/CPUs/TPUs</a:t>
            </a:r>
          </a:p>
          <a:p>
            <a:pPr lvl="1"/>
            <a:endParaRPr lang="en-US" sz="1400" dirty="0"/>
          </a:p>
          <a:p>
            <a:endParaRPr lang="en-US" sz="18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1655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5837-9AED-4805-BD93-23143C65F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201367" cy="1120021"/>
          </a:xfrm>
        </p:spPr>
        <p:txBody>
          <a:bodyPr>
            <a:normAutofit/>
          </a:bodyPr>
          <a:lstStyle/>
          <a:p>
            <a:r>
              <a:rPr lang="en-US" dirty="0"/>
              <a:t>Computer Vision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AABD853-60F1-4CA0-814E-D910582E8AF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955" r="6218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A065C-6EFA-463F-BC7F-ACD82BD7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7096"/>
            <a:ext cx="3797808" cy="406986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Field of study that seeks to develop techniques to help computers “see” and understand the content of digital images</a:t>
            </a:r>
          </a:p>
          <a:p>
            <a:pPr>
              <a:lnSpc>
                <a:spcPct val="120000"/>
              </a:lnSpc>
            </a:pPr>
            <a:r>
              <a:rPr lang="en-GB" dirty="0"/>
              <a:t>Due to the boom in Deep Learning, a vast use cases of computer vision are improved</a:t>
            </a:r>
          </a:p>
          <a:p>
            <a:pPr>
              <a:lnSpc>
                <a:spcPct val="120000"/>
              </a:lnSpc>
            </a:pPr>
            <a:r>
              <a:rPr lang="en-GB" dirty="0"/>
              <a:t>Computer Vision overlaps along with the concept of AI/ML and </a:t>
            </a:r>
            <a:r>
              <a:rPr lang="en-GB" dirty="0" err="1"/>
              <a:t>deeplearning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4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A1EE-0742-4E95-8ABD-E040D027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7E54-57E5-4E5E-9E24-06BF00860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People and other intelligent living beings can easily distinguish between various different species of animals as we have been seeing them since our birth</a:t>
            </a:r>
          </a:p>
          <a:p>
            <a:r>
              <a:rPr lang="en-US" sz="2000" dirty="0"/>
              <a:t>But computers cannot see images as we do.</a:t>
            </a:r>
          </a:p>
          <a:p>
            <a:r>
              <a:rPr lang="en-US" sz="2000" dirty="0"/>
              <a:t>Computer only sees numbers</a:t>
            </a:r>
          </a:p>
          <a:p>
            <a:r>
              <a:rPr lang="en-US" sz="2000" dirty="0"/>
              <a:t>This project details how numbers can be manipulated so that the information can be extracted by the computers </a:t>
            </a:r>
          </a:p>
          <a:p>
            <a:r>
              <a:rPr lang="en-US" sz="2000" dirty="0"/>
              <a:t>It is even trickier to program computers to distinguish cats and dogs due to the similar high level features.</a:t>
            </a:r>
          </a:p>
        </p:txBody>
      </p:sp>
      <p:pic>
        <p:nvPicPr>
          <p:cNvPr id="14340" name="Picture 4" descr="Image result for what computer sees">
            <a:extLst>
              <a:ext uri="{FF2B5EF4-FFF2-40B4-BE49-F238E27FC236}">
                <a16:creationId xmlns:a16="http://schemas.microsoft.com/office/drawing/2014/main" id="{9F2E41B6-5686-4CF7-A98A-35A594D53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6"/>
          <a:stretch/>
        </p:blipFill>
        <p:spPr bwMode="auto">
          <a:xfrm>
            <a:off x="5791168" y="147917"/>
            <a:ext cx="6076950" cy="308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what computer sees">
            <a:extLst>
              <a:ext uri="{FF2B5EF4-FFF2-40B4-BE49-F238E27FC236}">
                <a16:creationId xmlns:a16="http://schemas.microsoft.com/office/drawing/2014/main" id="{2AEE31F8-9890-4810-AFCF-C1C801B8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860" y="3450667"/>
            <a:ext cx="67056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52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737F-5472-4054-B3AE-A780DEC3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ASIRRA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7CC22-CE70-4BC3-8FC0-B3BC7EF9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Animal Species Image Recognition for Restricting Access </a:t>
            </a:r>
          </a:p>
          <a:p>
            <a:pPr>
              <a:lnSpc>
                <a:spcPct val="120000"/>
              </a:lnSpc>
            </a:pPr>
            <a:r>
              <a:rPr lang="en-GB" dirty="0"/>
              <a:t>Released by Microsoft Research (MSR) proposed the </a:t>
            </a:r>
          </a:p>
          <a:p>
            <a:pPr>
              <a:lnSpc>
                <a:spcPct val="120000"/>
              </a:lnSpc>
            </a:pPr>
            <a:r>
              <a:rPr lang="en-GB" dirty="0"/>
              <a:t>Used to discriminate computers from humans in Web</a:t>
            </a:r>
          </a:p>
          <a:p>
            <a:pPr>
              <a:lnSpc>
                <a:spcPct val="120000"/>
              </a:lnSpc>
            </a:pPr>
            <a:r>
              <a:rPr lang="en-GB" dirty="0"/>
              <a:t>Is a CAPTCHA (Completely Automated Public Turing Test to Tell Computers and Humans Apart)</a:t>
            </a:r>
          </a:p>
          <a:p>
            <a:pPr>
              <a:lnSpc>
                <a:spcPct val="120000"/>
              </a:lnSpc>
            </a:pPr>
            <a:r>
              <a:rPr lang="en-US" dirty="0"/>
              <a:t>The computers in the past were not equipped with capabilities to recognize dogs from cats.</a:t>
            </a:r>
          </a:p>
          <a:p>
            <a:pPr>
              <a:lnSpc>
                <a:spcPct val="120000"/>
              </a:lnSpc>
            </a:pPr>
            <a:r>
              <a:rPr lang="en-US" dirty="0"/>
              <a:t>Now this system is obsolete and is used as a base standard for practicing Machine learning concepts such as CNN.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80146-28FB-4987-BD6F-E3C12E56CD69}"/>
              </a:ext>
            </a:extLst>
          </p:cNvPr>
          <p:cNvPicPr/>
          <p:nvPr/>
        </p:nvPicPr>
        <p:blipFill rotWithShape="1">
          <a:blip r:embed="rId2"/>
          <a:srcRect r="8093"/>
          <a:stretch/>
        </p:blipFill>
        <p:spPr>
          <a:xfrm>
            <a:off x="4721087" y="1470991"/>
            <a:ext cx="7264813" cy="497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5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F116-9D89-4AA9-B991-78D7BBC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Kaggle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E89F0-8029-458B-B456-326B9440C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336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The challenge for classifying Dogs from cats was released at 2013 after the huge success of AlexNet.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Later after Kaggle introduced Kaggle kernel, this competition was re-introduced in 2016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 lot of participants competed in this challenge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There are a lot of guides and notebooks on classifying Dogs and cats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90BCD-AA35-4146-BE1C-301B455D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489" y="444638"/>
            <a:ext cx="6874511" cy="56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3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0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1"/>
            <a:ext cx="3362146" cy="39115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EB62F-E27D-4D1E-91BE-2346CD073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762000"/>
            <a:ext cx="2771672" cy="32305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200" b="1" dirty="0">
                <a:solidFill>
                  <a:srgbClr val="FFFFFF"/>
                </a:solidFill>
              </a:rPr>
              <a:t>Perceptron</a:t>
            </a:r>
            <a:br>
              <a:rPr lang="en-US" sz="4200" b="1" dirty="0">
                <a:solidFill>
                  <a:srgbClr val="FFFFFF"/>
                </a:solidFill>
              </a:rPr>
            </a:br>
            <a:r>
              <a:rPr lang="en-US" sz="4200" b="1" dirty="0">
                <a:solidFill>
                  <a:srgbClr val="FFFFFF"/>
                </a:solidFill>
              </a:rPr>
              <a:t>or Artificial Neuron</a:t>
            </a:r>
          </a:p>
        </p:txBody>
      </p:sp>
      <p:sp>
        <p:nvSpPr>
          <p:cNvPr id="219" name="Rectangle 20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6784" y="445459"/>
            <a:ext cx="4356767" cy="595717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D768-C06A-447B-A2AD-19BF1517E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847" y="805294"/>
            <a:ext cx="3904552" cy="52375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Mimics a biological neurons</a:t>
            </a:r>
          </a:p>
          <a:p>
            <a:r>
              <a:rPr lang="en-US" sz="2000" dirty="0"/>
              <a:t>Multiple inputs</a:t>
            </a:r>
          </a:p>
          <a:p>
            <a:r>
              <a:rPr lang="en-US" sz="2000" dirty="0"/>
              <a:t>Connected to other neurons</a:t>
            </a:r>
          </a:p>
          <a:p>
            <a:r>
              <a:rPr lang="en-US" sz="2000" dirty="0"/>
              <a:t>A basic part of an Neural Network</a:t>
            </a:r>
          </a:p>
          <a:p>
            <a:r>
              <a:rPr lang="en-US" sz="2000" dirty="0"/>
              <a:t>Has a specific Activation Function</a:t>
            </a:r>
          </a:p>
        </p:txBody>
      </p:sp>
      <p:sp>
        <p:nvSpPr>
          <p:cNvPr id="220" name="Rectangle 211">
            <a:extLst>
              <a:ext uri="{FF2B5EF4-FFF2-40B4-BE49-F238E27FC236}">
                <a16:creationId xmlns:a16="http://schemas.microsoft.com/office/drawing/2014/main" id="{CD97A9F3-23E4-4B8E-BD38-8C08AA69F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7434" y="448056"/>
            <a:ext cx="3203156" cy="1883664"/>
          </a:xfrm>
          <a:prstGeom prst="rect">
            <a:avLst/>
          </a:prstGeom>
          <a:solidFill>
            <a:srgbClr val="465A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03AF424-675D-4494-818B-CF233999E7D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7" t="20373" b="6594"/>
          <a:stretch/>
        </p:blipFill>
        <p:spPr bwMode="auto">
          <a:xfrm>
            <a:off x="8506130" y="445459"/>
            <a:ext cx="3384952" cy="161013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1" name="Rectangle 213">
            <a:extLst>
              <a:ext uri="{FF2B5EF4-FFF2-40B4-BE49-F238E27FC236}">
                <a16:creationId xmlns:a16="http://schemas.microsoft.com/office/drawing/2014/main" id="{D39A73BA-713C-4649-8A2F-834D0175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7434" y="2478024"/>
            <a:ext cx="3203156" cy="1883664"/>
          </a:xfrm>
          <a:prstGeom prst="rect">
            <a:avLst/>
          </a:prstGeom>
          <a:solidFill>
            <a:srgbClr val="465A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D63F128-A717-47EC-A567-0ACD2DBC6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7434" y="4517136"/>
            <a:ext cx="3203156" cy="1883664"/>
          </a:xfrm>
          <a:prstGeom prst="rect">
            <a:avLst/>
          </a:prstGeom>
          <a:solidFill>
            <a:srgbClr val="465A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17136"/>
            <a:ext cx="3362146" cy="1890452"/>
          </a:xfrm>
          <a:prstGeom prst="rect">
            <a:avLst/>
          </a:prstGeom>
          <a:solidFill>
            <a:srgbClr val="3C4C5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8042E0-9521-493F-B596-1E18BB12857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" t="25475" r="51784" b="13546"/>
          <a:stretch/>
        </p:blipFill>
        <p:spPr bwMode="auto">
          <a:xfrm>
            <a:off x="8395360" y="2046635"/>
            <a:ext cx="3334581" cy="134111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8E94112-495B-47F1-AF63-BABF61B870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10622" y="4507992"/>
            <a:ext cx="3480460" cy="1270367"/>
          </a:xfrm>
          <a:prstGeom prst="rect">
            <a:avLst/>
          </a:prstGeom>
        </p:spPr>
      </p:pic>
      <p:sp>
        <p:nvSpPr>
          <p:cNvPr id="185" name="Content Placeholder 2">
            <a:extLst>
              <a:ext uri="{FF2B5EF4-FFF2-40B4-BE49-F238E27FC236}">
                <a16:creationId xmlns:a16="http://schemas.microsoft.com/office/drawing/2014/main" id="{541E3ABA-C90D-401C-B5F3-598DA17C0780}"/>
              </a:ext>
            </a:extLst>
          </p:cNvPr>
          <p:cNvSpPr txBox="1">
            <a:spLocks/>
          </p:cNvSpPr>
          <p:nvPr/>
        </p:nvSpPr>
        <p:spPr>
          <a:xfrm>
            <a:off x="8506130" y="5653454"/>
            <a:ext cx="3752463" cy="973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Various Activation Functions</a:t>
            </a:r>
          </a:p>
        </p:txBody>
      </p:sp>
      <p:sp>
        <p:nvSpPr>
          <p:cNvPr id="200" name="Content Placeholder 2">
            <a:extLst>
              <a:ext uri="{FF2B5EF4-FFF2-40B4-BE49-F238E27FC236}">
                <a16:creationId xmlns:a16="http://schemas.microsoft.com/office/drawing/2014/main" id="{3C6A8F7F-A55C-496D-8E1A-B0B10FAE94A4}"/>
              </a:ext>
            </a:extLst>
          </p:cNvPr>
          <p:cNvSpPr txBox="1">
            <a:spLocks/>
          </p:cNvSpPr>
          <p:nvPr/>
        </p:nvSpPr>
        <p:spPr>
          <a:xfrm>
            <a:off x="8506130" y="3457437"/>
            <a:ext cx="3752463" cy="973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Perceptron Compared to 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Actual neuron</a:t>
            </a:r>
          </a:p>
        </p:txBody>
      </p:sp>
    </p:spTree>
    <p:extLst>
      <p:ext uri="{BB962C8B-B14F-4D97-AF65-F5344CB8AC3E}">
        <p14:creationId xmlns:p14="http://schemas.microsoft.com/office/powerpoint/2010/main" val="107392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1511</Words>
  <Application>Microsoft Office PowerPoint</Application>
  <PresentationFormat>Widescreen</PresentationFormat>
  <Paragraphs>277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Dogs vs Cats Covnet classifier  </vt:lpstr>
      <vt:lpstr>What is Artificial Intelligence?</vt:lpstr>
      <vt:lpstr>Machine Learning</vt:lpstr>
      <vt:lpstr>Deep Learning</vt:lpstr>
      <vt:lpstr>Computer Vision</vt:lpstr>
      <vt:lpstr>Problem Statement</vt:lpstr>
      <vt:lpstr>ASIRRA dataset</vt:lpstr>
      <vt:lpstr>Kaggle Competition</vt:lpstr>
      <vt:lpstr>Perceptron or Artificial Neuron</vt:lpstr>
      <vt:lpstr>Neural Networks</vt:lpstr>
      <vt:lpstr>Convolutional Neural Network</vt:lpstr>
      <vt:lpstr>Convolution operation</vt:lpstr>
      <vt:lpstr>Kernel</vt:lpstr>
      <vt:lpstr>Convolution operations in RGB images</vt:lpstr>
      <vt:lpstr>Pooling Layer and Max Pooling</vt:lpstr>
      <vt:lpstr>Convolution and Pooling in CNN</vt:lpstr>
      <vt:lpstr>Flatten  This will Flatten The matrix to a single dimension  This is usually the first operation in the fully connected layers </vt:lpstr>
      <vt:lpstr>Visualization of a CNN</vt:lpstr>
      <vt:lpstr>CNN Architectures</vt:lpstr>
      <vt:lpstr>Le-Net</vt:lpstr>
      <vt:lpstr>Alex Net</vt:lpstr>
      <vt:lpstr>VGG-16</vt:lpstr>
      <vt:lpstr>Comparison of  CNN architectures</vt:lpstr>
      <vt:lpstr>Solution:</vt:lpstr>
      <vt:lpstr>General Flowchart of the Solution</vt:lpstr>
      <vt:lpstr>Importing Modules</vt:lpstr>
      <vt:lpstr>Configurations</vt:lpstr>
      <vt:lpstr>Data Allocation </vt:lpstr>
      <vt:lpstr>Image Augmentation</vt:lpstr>
      <vt:lpstr>Model Creation</vt:lpstr>
      <vt:lpstr>Training model</vt:lpstr>
      <vt:lpstr>Results:</vt:lpstr>
      <vt:lpstr>How to increase Accuracy?</vt:lpstr>
      <vt:lpstr>Applications of CNN</vt:lpstr>
      <vt:lpstr>Pseudocode  &amp; Flowchart</vt:lpstr>
      <vt:lpstr>Notebooks developed in colab: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vs Cats Covnet classifier  </dc:title>
  <dc:creator>Raj Maleku</dc:creator>
  <cp:lastModifiedBy>Raj Maleku</cp:lastModifiedBy>
  <cp:revision>5</cp:revision>
  <dcterms:created xsi:type="dcterms:W3CDTF">2020-02-07T14:52:24Z</dcterms:created>
  <dcterms:modified xsi:type="dcterms:W3CDTF">2020-02-07T17:56:15Z</dcterms:modified>
</cp:coreProperties>
</file>